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Anton" panose="00000500000000000000" pitchFamily="2" charset="0"/>
      <p:regular r:id="rId20"/>
    </p:embeddedFont>
    <p:embeddedFont>
      <p:font typeface="Arimo" panose="020B0604020202020204" charset="0"/>
      <p:regular r:id="rId21"/>
    </p:embeddedFont>
    <p:embeddedFont>
      <p:font typeface="Arimo Bold" panose="020B0604020202020204" charset="0"/>
      <p:regular r:id="rId22"/>
    </p:embeddedFont>
    <p:embeddedFont>
      <p:font typeface="Calibri" panose="020F0502020204030204" pitchFamily="34" charset="0"/>
      <p:regular r:id="rId23"/>
      <p:bold r:id="rId24"/>
      <p:italic r:id="rId25"/>
      <p:boldItalic r:id="rId26"/>
    </p:embeddedFont>
    <p:embeddedFont>
      <p:font typeface="Roboto" panose="02000000000000000000" pitchFamily="2" charset="0"/>
      <p:regular r:id="rId27"/>
    </p:embeddedFont>
    <p:embeddedFont>
      <p:font typeface="Roboto Bold" panose="02000000000000000000"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png>
</file>

<file path=ppt/media/image16.jpe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jpeg>
</file>

<file path=ppt/media/image3.png>
</file>

<file path=ppt/media/image4.sv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19.11.2021</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19.11.2021</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11/19/2021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svg"/><Relationship Id="rId7" Type="http://schemas.openxmlformats.org/officeDocument/2006/relationships/image" Target="../media/image22.sv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t="7960" r="5730" b="12499"/>
          <a:stretch>
            <a:fillRect/>
          </a:stretch>
        </p:blipFill>
        <p:spPr>
          <a:xfrm>
            <a:off x="0" y="0"/>
            <a:ext cx="18288000" cy="10287000"/>
          </a:xfrm>
          <a:prstGeom prst="rect">
            <a:avLst/>
          </a:prstGeom>
        </p:spPr>
      </p:pic>
      <p:grpSp>
        <p:nvGrpSpPr>
          <p:cNvPr id="3" name="Group 3"/>
          <p:cNvGrpSpPr/>
          <p:nvPr/>
        </p:nvGrpSpPr>
        <p:grpSpPr>
          <a:xfrm>
            <a:off x="1824850" y="475233"/>
            <a:ext cx="7319150" cy="8783067"/>
            <a:chOff x="0" y="0"/>
            <a:chExt cx="9758866" cy="11710756"/>
          </a:xfrm>
        </p:grpSpPr>
        <p:sp>
          <p:nvSpPr>
            <p:cNvPr id="4" name="TextBox 4"/>
            <p:cNvSpPr txBox="1"/>
            <p:nvPr/>
          </p:nvSpPr>
          <p:spPr>
            <a:xfrm>
              <a:off x="0" y="1403932"/>
              <a:ext cx="9758866" cy="8950325"/>
            </a:xfrm>
            <a:prstGeom prst="rect">
              <a:avLst/>
            </a:prstGeom>
          </p:spPr>
          <p:txBody>
            <a:bodyPr lIns="0" tIns="0" rIns="0" bIns="0" rtlCol="0" anchor="t">
              <a:spAutoFit/>
            </a:bodyPr>
            <a:lstStyle/>
            <a:p>
              <a:pPr>
                <a:lnSpc>
                  <a:spcPts val="13200"/>
                </a:lnSpc>
              </a:pPr>
              <a:r>
                <a:rPr lang="en-US" sz="11000">
                  <a:solidFill>
                    <a:srgbClr val="FFFFFF"/>
                  </a:solidFill>
                  <a:latin typeface="Roboto Bold"/>
                </a:rPr>
                <a:t>Banking  System using Linked List</a:t>
              </a:r>
            </a:p>
          </p:txBody>
        </p:sp>
        <p:sp>
          <p:nvSpPr>
            <p:cNvPr id="5" name="TextBox 5"/>
            <p:cNvSpPr txBox="1"/>
            <p:nvPr/>
          </p:nvSpPr>
          <p:spPr>
            <a:xfrm>
              <a:off x="0" y="-19050"/>
              <a:ext cx="9758866" cy="582468"/>
            </a:xfrm>
            <a:prstGeom prst="rect">
              <a:avLst/>
            </a:prstGeom>
          </p:spPr>
          <p:txBody>
            <a:bodyPr lIns="0" tIns="0" rIns="0" bIns="0" rtlCol="0" anchor="t">
              <a:spAutoFit/>
            </a:bodyPr>
            <a:lstStyle/>
            <a:p>
              <a:pPr>
                <a:lnSpc>
                  <a:spcPts val="3360"/>
                </a:lnSpc>
              </a:pPr>
              <a:endParaRPr/>
            </a:p>
          </p:txBody>
        </p:sp>
        <p:sp>
          <p:nvSpPr>
            <p:cNvPr id="6" name="TextBox 6"/>
            <p:cNvSpPr txBox="1"/>
            <p:nvPr/>
          </p:nvSpPr>
          <p:spPr>
            <a:xfrm>
              <a:off x="0" y="11137620"/>
              <a:ext cx="9758866" cy="573136"/>
            </a:xfrm>
            <a:prstGeom prst="rect">
              <a:avLst/>
            </a:prstGeom>
          </p:spPr>
          <p:txBody>
            <a:bodyPr lIns="0" tIns="0" rIns="0" bIns="0" rtlCol="0" anchor="t">
              <a:spAutoFit/>
            </a:bodyPr>
            <a:lstStyle/>
            <a:p>
              <a:pPr>
                <a:lnSpc>
                  <a:spcPts val="3500"/>
                </a:lnSpc>
              </a:pPr>
              <a:r>
                <a:rPr lang="en-US" sz="2499" spc="49">
                  <a:solidFill>
                    <a:srgbClr val="FFBE40"/>
                  </a:solidFill>
                  <a:latin typeface="Arimo Bold"/>
                </a:rPr>
                <a:t>B</a:t>
              </a:r>
              <a:r>
                <a:rPr lang="en-US" sz="2499" spc="49">
                  <a:solidFill>
                    <a:srgbClr val="FFA201"/>
                  </a:solidFill>
                  <a:latin typeface="Arimo Bold"/>
                </a:rPr>
                <a:t>Y : SHRIYANSH AGARWAL</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2579596"/>
            <a:ext cx="11107085" cy="5127808"/>
            <a:chOff x="0" y="0"/>
            <a:chExt cx="14809446" cy="6837077"/>
          </a:xfrm>
        </p:grpSpPr>
        <p:sp>
          <p:nvSpPr>
            <p:cNvPr id="3" name="TextBox 3"/>
            <p:cNvSpPr txBox="1"/>
            <p:nvPr/>
          </p:nvSpPr>
          <p:spPr>
            <a:xfrm>
              <a:off x="0" y="-9525"/>
              <a:ext cx="14809446" cy="1487343"/>
            </a:xfrm>
            <a:prstGeom prst="rect">
              <a:avLst/>
            </a:prstGeom>
          </p:spPr>
          <p:txBody>
            <a:bodyPr lIns="0" tIns="0" rIns="0" bIns="0" rtlCol="0" anchor="t">
              <a:spAutoFit/>
            </a:bodyPr>
            <a:lstStyle/>
            <a:p>
              <a:pPr marL="0" lvl="0" indent="0">
                <a:lnSpc>
                  <a:spcPts val="8743"/>
                </a:lnSpc>
                <a:spcBef>
                  <a:spcPct val="0"/>
                </a:spcBef>
              </a:pPr>
              <a:r>
                <a:rPr lang="en-US" sz="7286">
                  <a:solidFill>
                    <a:srgbClr val="FFA201"/>
                  </a:solidFill>
                  <a:latin typeface="Anton Bold"/>
                </a:rPr>
                <a:t>PROBLEM</a:t>
              </a:r>
              <a:r>
                <a:rPr lang="en-US" sz="7286">
                  <a:solidFill>
                    <a:srgbClr val="FFBE40"/>
                  </a:solidFill>
                  <a:latin typeface="Anton Bold"/>
                </a:rPr>
                <a:t> </a:t>
              </a:r>
              <a:r>
                <a:rPr lang="en-US" sz="7286">
                  <a:solidFill>
                    <a:srgbClr val="090909"/>
                  </a:solidFill>
                  <a:latin typeface="Anton Bold"/>
                </a:rPr>
                <a:t>ANALYSIS</a:t>
              </a:r>
            </a:p>
          </p:txBody>
        </p:sp>
        <p:sp>
          <p:nvSpPr>
            <p:cNvPr id="4" name="TextBox 4"/>
            <p:cNvSpPr txBox="1"/>
            <p:nvPr/>
          </p:nvSpPr>
          <p:spPr>
            <a:xfrm>
              <a:off x="0" y="2122352"/>
              <a:ext cx="14809446" cy="4714725"/>
            </a:xfrm>
            <a:prstGeom prst="rect">
              <a:avLst/>
            </a:prstGeom>
          </p:spPr>
          <p:txBody>
            <a:bodyPr lIns="0" tIns="0" rIns="0" bIns="0" rtlCol="0" anchor="t">
              <a:spAutoFit/>
            </a:bodyPr>
            <a:lstStyle/>
            <a:p>
              <a:pPr>
                <a:lnSpc>
                  <a:spcPts val="5714"/>
                </a:lnSpc>
              </a:pPr>
              <a:r>
                <a:rPr lang="en-US" sz="3484">
                  <a:solidFill>
                    <a:srgbClr val="090909"/>
                  </a:solidFill>
                  <a:latin typeface="Arimo Bold"/>
                </a:rPr>
                <a:t>Product Definition</a:t>
              </a:r>
              <a:r>
                <a:rPr lang="en-US" sz="3484">
                  <a:solidFill>
                    <a:srgbClr val="090909"/>
                  </a:solidFill>
                  <a:latin typeface="Arimo"/>
                </a:rPr>
                <a:t>: This banking system involves maintaining account-related information. This requires greater accuracy, the speed which is why the proposed system is the computerization of the existing system.</a:t>
              </a:r>
            </a:p>
            <a:p>
              <a:pPr marL="0" lvl="1" indent="0" algn="l">
                <a:lnSpc>
                  <a:spcPts val="5714"/>
                </a:lnSpc>
              </a:pPr>
              <a:endParaRPr lang="en-US" sz="3484">
                <a:solidFill>
                  <a:srgbClr val="090909"/>
                </a:solidFill>
                <a:latin typeface="Arimo"/>
              </a:endParaRPr>
            </a:p>
          </p:txBody>
        </p:sp>
      </p:grpSp>
      <p:pic>
        <p:nvPicPr>
          <p:cNvPr id="5" name="Picture 5"/>
          <p:cNvPicPr>
            <a:picLocks noChangeAspect="1"/>
          </p:cNvPicPr>
          <p:nvPr/>
        </p:nvPicPr>
        <p:blipFill>
          <a:blip r:embed="rId2"/>
          <a:srcRect l="36968" r="25965"/>
          <a:stretch>
            <a:fillRect/>
          </a:stretch>
        </p:blipFill>
        <p:spPr>
          <a:xfrm>
            <a:off x="12801600" y="0"/>
            <a:ext cx="5486400" cy="102870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152215" y="2579596"/>
            <a:ext cx="11107085" cy="5127808"/>
            <a:chOff x="0" y="0"/>
            <a:chExt cx="14809446" cy="6837077"/>
          </a:xfrm>
        </p:grpSpPr>
        <p:sp>
          <p:nvSpPr>
            <p:cNvPr id="3" name="TextBox 3"/>
            <p:cNvSpPr txBox="1"/>
            <p:nvPr/>
          </p:nvSpPr>
          <p:spPr>
            <a:xfrm>
              <a:off x="0" y="-9525"/>
              <a:ext cx="14809446" cy="1487343"/>
            </a:xfrm>
            <a:prstGeom prst="rect">
              <a:avLst/>
            </a:prstGeom>
          </p:spPr>
          <p:txBody>
            <a:bodyPr lIns="0" tIns="0" rIns="0" bIns="0" rtlCol="0" anchor="t">
              <a:spAutoFit/>
            </a:bodyPr>
            <a:lstStyle/>
            <a:p>
              <a:pPr marL="0" lvl="0" indent="0">
                <a:lnSpc>
                  <a:spcPts val="8743"/>
                </a:lnSpc>
                <a:spcBef>
                  <a:spcPct val="0"/>
                </a:spcBef>
              </a:pPr>
              <a:r>
                <a:rPr lang="en-US" sz="7286">
                  <a:solidFill>
                    <a:srgbClr val="FFA201"/>
                  </a:solidFill>
                  <a:latin typeface="Anton Bold"/>
                </a:rPr>
                <a:t>FEASIBILITY</a:t>
              </a:r>
              <a:r>
                <a:rPr lang="en-US" sz="7286">
                  <a:solidFill>
                    <a:srgbClr val="FFBE40"/>
                  </a:solidFill>
                  <a:latin typeface="Anton Bold"/>
                </a:rPr>
                <a:t> </a:t>
              </a:r>
              <a:r>
                <a:rPr lang="en-US" sz="7286">
                  <a:solidFill>
                    <a:srgbClr val="090909"/>
                  </a:solidFill>
                  <a:latin typeface="Anton Bold"/>
                </a:rPr>
                <a:t>ANALYSIS</a:t>
              </a:r>
            </a:p>
          </p:txBody>
        </p:sp>
        <p:sp>
          <p:nvSpPr>
            <p:cNvPr id="4" name="TextBox 4"/>
            <p:cNvSpPr txBox="1"/>
            <p:nvPr/>
          </p:nvSpPr>
          <p:spPr>
            <a:xfrm>
              <a:off x="0" y="2122352"/>
              <a:ext cx="14809446" cy="4714725"/>
            </a:xfrm>
            <a:prstGeom prst="rect">
              <a:avLst/>
            </a:prstGeom>
          </p:spPr>
          <p:txBody>
            <a:bodyPr lIns="0" tIns="0" rIns="0" bIns="0" rtlCol="0" anchor="t">
              <a:spAutoFit/>
            </a:bodyPr>
            <a:lstStyle/>
            <a:p>
              <a:pPr marL="0" lvl="1" indent="0" algn="l">
                <a:lnSpc>
                  <a:spcPts val="5714"/>
                </a:lnSpc>
              </a:pPr>
              <a:r>
                <a:rPr lang="en-US" sz="3484">
                  <a:solidFill>
                    <a:srgbClr val="090909"/>
                  </a:solidFill>
                  <a:latin typeface="Arimo"/>
                </a:rPr>
                <a:t> The application certainly has the same striking advantage over the manual system. There will be no paperwork as possible, and the information will be updated as it changes with this system one can generate the statement of the account</a:t>
              </a:r>
            </a:p>
          </p:txBody>
        </p:sp>
      </p:grpSp>
      <p:pic>
        <p:nvPicPr>
          <p:cNvPr id="5" name="Picture 5"/>
          <p:cNvPicPr>
            <a:picLocks noChangeAspect="1"/>
          </p:cNvPicPr>
          <p:nvPr/>
        </p:nvPicPr>
        <p:blipFill>
          <a:blip r:embed="rId2"/>
          <a:srcRect l="46293" r="18140"/>
          <a:stretch>
            <a:fillRect/>
          </a:stretch>
        </p:blipFill>
        <p:spPr>
          <a:xfrm>
            <a:off x="0" y="0"/>
            <a:ext cx="5486400" cy="102870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152215" y="260726"/>
            <a:ext cx="11107085" cy="9765549"/>
            <a:chOff x="0" y="0"/>
            <a:chExt cx="14809446" cy="13020732"/>
          </a:xfrm>
        </p:grpSpPr>
        <p:sp>
          <p:nvSpPr>
            <p:cNvPr id="3" name="TextBox 3"/>
            <p:cNvSpPr txBox="1"/>
            <p:nvPr/>
          </p:nvSpPr>
          <p:spPr>
            <a:xfrm>
              <a:off x="0" y="-9525"/>
              <a:ext cx="14809446" cy="1487343"/>
            </a:xfrm>
            <a:prstGeom prst="rect">
              <a:avLst/>
            </a:prstGeom>
          </p:spPr>
          <p:txBody>
            <a:bodyPr lIns="0" tIns="0" rIns="0" bIns="0" rtlCol="0" anchor="t">
              <a:spAutoFit/>
            </a:bodyPr>
            <a:lstStyle/>
            <a:p>
              <a:pPr marL="0" lvl="0" indent="0">
                <a:lnSpc>
                  <a:spcPts val="8743"/>
                </a:lnSpc>
                <a:spcBef>
                  <a:spcPct val="0"/>
                </a:spcBef>
              </a:pPr>
              <a:r>
                <a:rPr lang="en-US" sz="7286">
                  <a:solidFill>
                    <a:srgbClr val="090909"/>
                  </a:solidFill>
                  <a:latin typeface="Anton Bold"/>
                </a:rPr>
                <a:t>PRIMARY </a:t>
              </a:r>
              <a:r>
                <a:rPr lang="en-US" sz="7286">
                  <a:solidFill>
                    <a:srgbClr val="FFA201"/>
                  </a:solidFill>
                  <a:latin typeface="Anton Bold"/>
                </a:rPr>
                <a:t>ADVANTAGES</a:t>
              </a:r>
            </a:p>
          </p:txBody>
        </p:sp>
        <p:sp>
          <p:nvSpPr>
            <p:cNvPr id="4" name="TextBox 4"/>
            <p:cNvSpPr txBox="1"/>
            <p:nvPr/>
          </p:nvSpPr>
          <p:spPr>
            <a:xfrm>
              <a:off x="0" y="2122352"/>
              <a:ext cx="14809446" cy="10898379"/>
            </a:xfrm>
            <a:prstGeom prst="rect">
              <a:avLst/>
            </a:prstGeom>
          </p:spPr>
          <p:txBody>
            <a:bodyPr lIns="0" tIns="0" rIns="0" bIns="0" rtlCol="0" anchor="t">
              <a:spAutoFit/>
            </a:bodyPr>
            <a:lstStyle/>
            <a:p>
              <a:pPr>
                <a:lnSpc>
                  <a:spcPts val="5411"/>
                </a:lnSpc>
              </a:pPr>
              <a:r>
                <a:rPr lang="en-US" sz="3299">
                  <a:solidFill>
                    <a:srgbClr val="090909"/>
                  </a:solidFill>
                  <a:latin typeface="Arimo"/>
                </a:rPr>
                <a:t>The main advantage of BAS is that it will become a powerful tool in the establishment of a better system in comparison to the existing system. It helps to protect the system from corruption. After installation of BAS in the bank, there is a greater possibility of stabilization a clear and fair system, which will be accurate, updated and fast. There is no doubt that there always remains some scope for improvement. </a:t>
              </a:r>
            </a:p>
            <a:p>
              <a:pPr marL="0" lvl="1" indent="0" algn="l">
                <a:lnSpc>
                  <a:spcPts val="5411"/>
                </a:lnSpc>
              </a:pPr>
              <a:r>
                <a:rPr lang="en-US" sz="3299">
                  <a:solidFill>
                    <a:srgbClr val="090909"/>
                  </a:solidFill>
                  <a:latin typeface="Arimo"/>
                </a:rPr>
                <a:t>The important thing is that the system developed should be flexible to accommodate any future enhancements. This system can be used to provide some enhancement without rewriting of existing code.</a:t>
              </a:r>
            </a:p>
          </p:txBody>
        </p:sp>
      </p:grpSp>
      <p:pic>
        <p:nvPicPr>
          <p:cNvPr id="5" name="Picture 5"/>
          <p:cNvPicPr>
            <a:picLocks noChangeAspect="1"/>
          </p:cNvPicPr>
          <p:nvPr/>
        </p:nvPicPr>
        <p:blipFill>
          <a:blip r:embed="rId2"/>
          <a:srcRect l="32333" r="32333"/>
          <a:stretch>
            <a:fillRect/>
          </a:stretch>
        </p:blipFill>
        <p:spPr>
          <a:xfrm>
            <a:off x="0" y="0"/>
            <a:ext cx="5486400" cy="102870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282" b="11664"/>
          <a:stretch>
            <a:fillRect/>
          </a:stretch>
        </p:blipFill>
        <p:spPr>
          <a:xfrm>
            <a:off x="8247716" y="0"/>
            <a:ext cx="9011584" cy="10333960"/>
          </a:xfrm>
          <a:prstGeom prst="rect">
            <a:avLst/>
          </a:prstGeom>
        </p:spPr>
      </p:pic>
      <p:grpSp>
        <p:nvGrpSpPr>
          <p:cNvPr id="3" name="Group 3"/>
          <p:cNvGrpSpPr/>
          <p:nvPr/>
        </p:nvGrpSpPr>
        <p:grpSpPr>
          <a:xfrm>
            <a:off x="1028700" y="1705269"/>
            <a:ext cx="6019247" cy="8628690"/>
            <a:chOff x="0" y="0"/>
            <a:chExt cx="8025663" cy="11504920"/>
          </a:xfrm>
        </p:grpSpPr>
        <p:sp>
          <p:nvSpPr>
            <p:cNvPr id="4" name="TextBox 4"/>
            <p:cNvSpPr txBox="1"/>
            <p:nvPr/>
          </p:nvSpPr>
          <p:spPr>
            <a:xfrm>
              <a:off x="0" y="0"/>
              <a:ext cx="8025663" cy="7602871"/>
            </a:xfrm>
            <a:prstGeom prst="rect">
              <a:avLst/>
            </a:prstGeom>
          </p:spPr>
          <p:txBody>
            <a:bodyPr lIns="0" tIns="0" rIns="0" bIns="0" rtlCol="0" anchor="t">
              <a:spAutoFit/>
            </a:bodyPr>
            <a:lstStyle/>
            <a:p>
              <a:pPr>
                <a:lnSpc>
                  <a:spcPts val="22491"/>
                </a:lnSpc>
              </a:pPr>
              <a:r>
                <a:rPr lang="en-US" sz="18742">
                  <a:solidFill>
                    <a:srgbClr val="FFBE40"/>
                  </a:solidFill>
                  <a:latin typeface="Anton Bold"/>
                </a:rPr>
                <a:t>FLOW </a:t>
              </a:r>
            </a:p>
            <a:p>
              <a:pPr marL="0" lvl="0" indent="0">
                <a:lnSpc>
                  <a:spcPts val="22491"/>
                </a:lnSpc>
                <a:spcBef>
                  <a:spcPct val="0"/>
                </a:spcBef>
              </a:pPr>
              <a:r>
                <a:rPr lang="en-US" sz="18742">
                  <a:solidFill>
                    <a:srgbClr val="090909"/>
                  </a:solidFill>
                  <a:latin typeface="Anton Bold"/>
                </a:rPr>
                <a:t>CHART</a:t>
              </a:r>
            </a:p>
          </p:txBody>
        </p:sp>
        <p:sp>
          <p:nvSpPr>
            <p:cNvPr id="5" name="TextBox 5"/>
            <p:cNvSpPr txBox="1"/>
            <p:nvPr/>
          </p:nvSpPr>
          <p:spPr>
            <a:xfrm>
              <a:off x="0" y="9282752"/>
              <a:ext cx="8025663" cy="2222169"/>
            </a:xfrm>
            <a:prstGeom prst="rect">
              <a:avLst/>
            </a:prstGeom>
          </p:spPr>
          <p:txBody>
            <a:bodyPr lIns="0" tIns="0" rIns="0" bIns="0" rtlCol="0" anchor="t">
              <a:spAutoFit/>
            </a:bodyPr>
            <a:lstStyle/>
            <a:p>
              <a:pPr marL="0" lvl="1" indent="0" algn="l">
                <a:lnSpc>
                  <a:spcPts val="14700"/>
                </a:lnSpc>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A20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0863" b="10863"/>
          <a:stretch>
            <a:fillRect/>
          </a:stretch>
        </p:blipFill>
        <p:spPr>
          <a:xfrm>
            <a:off x="0" y="0"/>
            <a:ext cx="8761672" cy="10287000"/>
          </a:xfrm>
          <a:prstGeom prst="rect">
            <a:avLst/>
          </a:prstGeom>
        </p:spPr>
      </p:pic>
      <p:sp>
        <p:nvSpPr>
          <p:cNvPr id="3" name="TextBox 3"/>
          <p:cNvSpPr txBox="1"/>
          <p:nvPr/>
        </p:nvSpPr>
        <p:spPr>
          <a:xfrm>
            <a:off x="9344897" y="2072120"/>
            <a:ext cx="7914403" cy="6133234"/>
          </a:xfrm>
          <a:prstGeom prst="rect">
            <a:avLst/>
          </a:prstGeom>
        </p:spPr>
        <p:txBody>
          <a:bodyPr lIns="0" tIns="0" rIns="0" bIns="0" rtlCol="0" anchor="t">
            <a:spAutoFit/>
          </a:bodyPr>
          <a:lstStyle/>
          <a:p>
            <a:pPr>
              <a:lnSpc>
                <a:spcPts val="12077"/>
              </a:lnSpc>
            </a:pPr>
            <a:r>
              <a:rPr lang="en-US" sz="10064">
                <a:solidFill>
                  <a:srgbClr val="090909"/>
                </a:solidFill>
                <a:latin typeface="Roboto Bold"/>
              </a:rPr>
              <a:t>BENEFITS OF PURSUING THIS </a:t>
            </a:r>
            <a:r>
              <a:rPr lang="en-US" sz="10064">
                <a:solidFill>
                  <a:srgbClr val="FFFFFF"/>
                </a:solidFill>
                <a:latin typeface="Roboto Bold"/>
              </a:rPr>
              <a:t>COURSE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grpSp>
        <p:nvGrpSpPr>
          <p:cNvPr id="2" name="Group 2"/>
          <p:cNvGrpSpPr/>
          <p:nvPr/>
        </p:nvGrpSpPr>
        <p:grpSpPr>
          <a:xfrm>
            <a:off x="1297324" y="1028700"/>
            <a:ext cx="13060744" cy="2299777"/>
            <a:chOff x="0" y="0"/>
            <a:chExt cx="17414325" cy="3066370"/>
          </a:xfrm>
        </p:grpSpPr>
        <p:sp>
          <p:nvSpPr>
            <p:cNvPr id="3" name="TextBox 3"/>
            <p:cNvSpPr txBox="1"/>
            <p:nvPr/>
          </p:nvSpPr>
          <p:spPr>
            <a:xfrm>
              <a:off x="0" y="1135970"/>
              <a:ext cx="17414325" cy="1930400"/>
            </a:xfrm>
            <a:prstGeom prst="rect">
              <a:avLst/>
            </a:prstGeom>
          </p:spPr>
          <p:txBody>
            <a:bodyPr lIns="0" tIns="0" rIns="0" bIns="0" rtlCol="0" anchor="t">
              <a:spAutoFit/>
            </a:bodyPr>
            <a:lstStyle/>
            <a:p>
              <a:pPr>
                <a:lnSpc>
                  <a:spcPts val="11400"/>
                </a:lnSpc>
              </a:pPr>
              <a:r>
                <a:rPr lang="en-US" sz="9500">
                  <a:solidFill>
                    <a:srgbClr val="FFA201"/>
                  </a:solidFill>
                  <a:latin typeface="Anton Bold"/>
                </a:rPr>
                <a:t>BENEFITS</a:t>
              </a:r>
              <a:r>
                <a:rPr lang="en-US" sz="9500">
                  <a:solidFill>
                    <a:srgbClr val="FFFFFF"/>
                  </a:solidFill>
                  <a:latin typeface="Anton Bold"/>
                </a:rPr>
                <a:t> OF COURSE</a:t>
              </a:r>
            </a:p>
          </p:txBody>
        </p:sp>
        <p:sp>
          <p:nvSpPr>
            <p:cNvPr id="4" name="TextBox 4"/>
            <p:cNvSpPr txBox="1"/>
            <p:nvPr/>
          </p:nvSpPr>
          <p:spPr>
            <a:xfrm>
              <a:off x="0" y="-9525"/>
              <a:ext cx="17414325" cy="619125"/>
            </a:xfrm>
            <a:prstGeom prst="rect">
              <a:avLst/>
            </a:prstGeom>
          </p:spPr>
          <p:txBody>
            <a:bodyPr lIns="0" tIns="0" rIns="0" bIns="0" rtlCol="0" anchor="t">
              <a:spAutoFit/>
            </a:bodyPr>
            <a:lstStyle/>
            <a:p>
              <a:pPr>
                <a:lnSpc>
                  <a:spcPts val="3599"/>
                </a:lnSpc>
              </a:pPr>
              <a:endParaRPr/>
            </a:p>
          </p:txBody>
        </p:sp>
      </p:grpSp>
      <p:sp>
        <p:nvSpPr>
          <p:cNvPr id="5" name="TextBox 5"/>
          <p:cNvSpPr txBox="1"/>
          <p:nvPr/>
        </p:nvSpPr>
        <p:spPr>
          <a:xfrm>
            <a:off x="1623995" y="6446991"/>
            <a:ext cx="3958532" cy="476250"/>
          </a:xfrm>
          <a:prstGeom prst="rect">
            <a:avLst/>
          </a:prstGeom>
        </p:spPr>
        <p:txBody>
          <a:bodyPr lIns="0" tIns="0" rIns="0" bIns="0" rtlCol="0" anchor="t">
            <a:spAutoFit/>
          </a:bodyPr>
          <a:lstStyle/>
          <a:p>
            <a:pPr>
              <a:lnSpc>
                <a:spcPts val="3600"/>
              </a:lnSpc>
            </a:pPr>
            <a:r>
              <a:rPr lang="en-US" sz="3000">
                <a:solidFill>
                  <a:srgbClr val="FFFFFF"/>
                </a:solidFill>
                <a:latin typeface="Roboto Bold"/>
              </a:rPr>
              <a:t>DSA Concepts</a:t>
            </a:r>
          </a:p>
        </p:txBody>
      </p:sp>
      <p:sp>
        <p:nvSpPr>
          <p:cNvPr id="6" name="TextBox 6"/>
          <p:cNvSpPr txBox="1"/>
          <p:nvPr/>
        </p:nvSpPr>
        <p:spPr>
          <a:xfrm>
            <a:off x="1623995" y="7689372"/>
            <a:ext cx="3958532" cy="880341"/>
          </a:xfrm>
          <a:prstGeom prst="rect">
            <a:avLst/>
          </a:prstGeom>
        </p:spPr>
        <p:txBody>
          <a:bodyPr lIns="0" tIns="0" rIns="0" bIns="0" rtlCol="0" anchor="t">
            <a:spAutoFit/>
          </a:bodyPr>
          <a:lstStyle/>
          <a:p>
            <a:pPr marL="0" lvl="1" indent="0" algn="l">
              <a:lnSpc>
                <a:spcPts val="3500"/>
              </a:lnSpc>
              <a:spcBef>
                <a:spcPct val="0"/>
              </a:spcBef>
            </a:pPr>
            <a:r>
              <a:rPr lang="en-US" sz="2499">
                <a:solidFill>
                  <a:srgbClr val="FFFFFF"/>
                </a:solidFill>
                <a:latin typeface="Roboto"/>
              </a:rPr>
              <a:t>Made me clear with DSA Concepts in efficient way.</a:t>
            </a:r>
          </a:p>
        </p:txBody>
      </p:sp>
      <p:grpSp>
        <p:nvGrpSpPr>
          <p:cNvPr id="7" name="Group 7"/>
          <p:cNvGrpSpPr/>
          <p:nvPr/>
        </p:nvGrpSpPr>
        <p:grpSpPr>
          <a:xfrm>
            <a:off x="7164734" y="6466041"/>
            <a:ext cx="3958532" cy="2560961"/>
            <a:chOff x="0" y="0"/>
            <a:chExt cx="5278043" cy="3414615"/>
          </a:xfrm>
        </p:grpSpPr>
        <p:sp>
          <p:nvSpPr>
            <p:cNvPr id="8" name="TextBox 8"/>
            <p:cNvSpPr txBox="1"/>
            <p:nvPr/>
          </p:nvSpPr>
          <p:spPr>
            <a:xfrm>
              <a:off x="0" y="-19050"/>
              <a:ext cx="5278043" cy="1238250"/>
            </a:xfrm>
            <a:prstGeom prst="rect">
              <a:avLst/>
            </a:prstGeom>
          </p:spPr>
          <p:txBody>
            <a:bodyPr lIns="0" tIns="0" rIns="0" bIns="0" rtlCol="0" anchor="t">
              <a:spAutoFit/>
            </a:bodyPr>
            <a:lstStyle/>
            <a:p>
              <a:pPr>
                <a:lnSpc>
                  <a:spcPts val="3600"/>
                </a:lnSpc>
              </a:pPr>
              <a:r>
                <a:rPr lang="en-US" sz="3000">
                  <a:solidFill>
                    <a:srgbClr val="FFFFFF"/>
                  </a:solidFill>
                  <a:latin typeface="Roboto Bold"/>
                </a:rPr>
                <a:t>Competetive Programming</a:t>
              </a:r>
            </a:p>
          </p:txBody>
        </p:sp>
        <p:sp>
          <p:nvSpPr>
            <p:cNvPr id="9" name="TextBox 9"/>
            <p:cNvSpPr txBox="1"/>
            <p:nvPr/>
          </p:nvSpPr>
          <p:spPr>
            <a:xfrm>
              <a:off x="0" y="1668749"/>
              <a:ext cx="5278043" cy="1745865"/>
            </a:xfrm>
            <a:prstGeom prst="rect">
              <a:avLst/>
            </a:prstGeom>
          </p:spPr>
          <p:txBody>
            <a:bodyPr lIns="0" tIns="0" rIns="0" bIns="0" rtlCol="0" anchor="t">
              <a:spAutoFit/>
            </a:bodyPr>
            <a:lstStyle/>
            <a:p>
              <a:pPr marL="0" lvl="1" indent="0" algn="l">
                <a:lnSpc>
                  <a:spcPts val="3500"/>
                </a:lnSpc>
                <a:spcBef>
                  <a:spcPct val="0"/>
                </a:spcBef>
              </a:pPr>
              <a:r>
                <a:rPr lang="en-US" sz="2499">
                  <a:solidFill>
                    <a:srgbClr val="FFFFFF"/>
                  </a:solidFill>
                  <a:latin typeface="Roboto"/>
                </a:rPr>
                <a:t>Made me familiar with Competitive Coding and its concepts.</a:t>
              </a:r>
            </a:p>
          </p:txBody>
        </p:sp>
      </p:grpSp>
      <p:sp>
        <p:nvSpPr>
          <p:cNvPr id="10" name="TextBox 10"/>
          <p:cNvSpPr txBox="1"/>
          <p:nvPr/>
        </p:nvSpPr>
        <p:spPr>
          <a:xfrm>
            <a:off x="12705473" y="6446991"/>
            <a:ext cx="3958532" cy="476250"/>
          </a:xfrm>
          <a:prstGeom prst="rect">
            <a:avLst/>
          </a:prstGeom>
        </p:spPr>
        <p:txBody>
          <a:bodyPr lIns="0" tIns="0" rIns="0" bIns="0" rtlCol="0" anchor="t">
            <a:spAutoFit/>
          </a:bodyPr>
          <a:lstStyle/>
          <a:p>
            <a:pPr>
              <a:lnSpc>
                <a:spcPts val="3600"/>
              </a:lnSpc>
            </a:pPr>
            <a:r>
              <a:rPr lang="en-US" sz="3000">
                <a:solidFill>
                  <a:srgbClr val="FFFFFF"/>
                </a:solidFill>
                <a:latin typeface="Roboto Bold"/>
              </a:rPr>
              <a:t>Future Demand</a:t>
            </a:r>
          </a:p>
        </p:txBody>
      </p:sp>
      <p:sp>
        <p:nvSpPr>
          <p:cNvPr id="11" name="TextBox 11"/>
          <p:cNvSpPr txBox="1"/>
          <p:nvPr/>
        </p:nvSpPr>
        <p:spPr>
          <a:xfrm>
            <a:off x="12705473" y="7435949"/>
            <a:ext cx="3958532" cy="2210377"/>
          </a:xfrm>
          <a:prstGeom prst="rect">
            <a:avLst/>
          </a:prstGeom>
        </p:spPr>
        <p:txBody>
          <a:bodyPr lIns="0" tIns="0" rIns="0" bIns="0" rtlCol="0" anchor="t">
            <a:spAutoFit/>
          </a:bodyPr>
          <a:lstStyle/>
          <a:p>
            <a:pPr marL="0" lvl="1" indent="0" algn="l">
              <a:lnSpc>
                <a:spcPts val="3500"/>
              </a:lnSpc>
              <a:spcBef>
                <a:spcPct val="0"/>
              </a:spcBef>
            </a:pPr>
            <a:r>
              <a:rPr lang="en-US" sz="2499">
                <a:solidFill>
                  <a:srgbClr val="FFFFFF"/>
                </a:solidFill>
                <a:latin typeface="Roboto"/>
              </a:rPr>
              <a:t>Pursuing Data Science as an engineering minor, it is required for me to have a good knowledge of DSA concepts.</a:t>
            </a:r>
          </a:p>
        </p:txBody>
      </p:sp>
      <p:pic>
        <p:nvPicPr>
          <p:cNvPr id="12" name="Picture 12"/>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705473" y="5143500"/>
            <a:ext cx="579754" cy="612024"/>
          </a:xfrm>
          <a:prstGeom prst="rect">
            <a:avLst/>
          </a:prstGeom>
        </p:spPr>
      </p:pic>
      <p:pic>
        <p:nvPicPr>
          <p:cNvPr id="13" name="Picture 1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623995" y="5143500"/>
            <a:ext cx="624949" cy="642471"/>
          </a:xfrm>
          <a:prstGeom prst="rect">
            <a:avLst/>
          </a:prstGeom>
        </p:spPr>
      </p:pic>
      <p:pic>
        <p:nvPicPr>
          <p:cNvPr id="14" name="Picture 14"/>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7164734" y="5113053"/>
            <a:ext cx="662962" cy="64247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3" b="73"/>
          <a:stretch>
            <a:fillRect/>
          </a:stretch>
        </p:blipFill>
        <p:spPr>
          <a:xfrm>
            <a:off x="-893475" y="2525471"/>
            <a:ext cx="18502823" cy="7459556"/>
          </a:xfrm>
          <a:prstGeom prst="rect">
            <a:avLst/>
          </a:prstGeom>
        </p:spPr>
      </p:pic>
      <p:grpSp>
        <p:nvGrpSpPr>
          <p:cNvPr id="3" name="Group 3"/>
          <p:cNvGrpSpPr/>
          <p:nvPr/>
        </p:nvGrpSpPr>
        <p:grpSpPr>
          <a:xfrm>
            <a:off x="1028700" y="0"/>
            <a:ext cx="13060744" cy="2299777"/>
            <a:chOff x="0" y="0"/>
            <a:chExt cx="17414325" cy="3066370"/>
          </a:xfrm>
        </p:grpSpPr>
        <p:sp>
          <p:nvSpPr>
            <p:cNvPr id="4" name="TextBox 4"/>
            <p:cNvSpPr txBox="1"/>
            <p:nvPr/>
          </p:nvSpPr>
          <p:spPr>
            <a:xfrm>
              <a:off x="0" y="1126445"/>
              <a:ext cx="17414325" cy="1939925"/>
            </a:xfrm>
            <a:prstGeom prst="rect">
              <a:avLst/>
            </a:prstGeom>
          </p:spPr>
          <p:txBody>
            <a:bodyPr lIns="0" tIns="0" rIns="0" bIns="0" rtlCol="0" anchor="t">
              <a:spAutoFit/>
            </a:bodyPr>
            <a:lstStyle/>
            <a:p>
              <a:pPr>
                <a:lnSpc>
                  <a:spcPts val="11400"/>
                </a:lnSpc>
              </a:pPr>
              <a:r>
                <a:rPr lang="en-US" sz="9500">
                  <a:solidFill>
                    <a:srgbClr val="FFA201"/>
                  </a:solidFill>
                  <a:latin typeface="Roboto Bold"/>
                </a:rPr>
                <a:t>Gantt </a:t>
              </a:r>
              <a:r>
                <a:rPr lang="en-US" sz="9500">
                  <a:solidFill>
                    <a:srgbClr val="090909"/>
                  </a:solidFill>
                  <a:latin typeface="Roboto Bold"/>
                </a:rPr>
                <a:t>Chart</a:t>
              </a:r>
            </a:p>
          </p:txBody>
        </p:sp>
        <p:sp>
          <p:nvSpPr>
            <p:cNvPr id="5" name="TextBox 5"/>
            <p:cNvSpPr txBox="1"/>
            <p:nvPr/>
          </p:nvSpPr>
          <p:spPr>
            <a:xfrm>
              <a:off x="0" y="-9525"/>
              <a:ext cx="17414325" cy="619125"/>
            </a:xfrm>
            <a:prstGeom prst="rect">
              <a:avLst/>
            </a:prstGeom>
          </p:spPr>
          <p:txBody>
            <a:bodyPr lIns="0" tIns="0" rIns="0" bIns="0" rtlCol="0" anchor="t">
              <a:spAutoFit/>
            </a:bodyPr>
            <a:lstStyle/>
            <a:p>
              <a:pPr>
                <a:lnSpc>
                  <a:spcPts val="3599"/>
                </a:lnSpc>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25" b="7825"/>
          <a:stretch>
            <a:fillRect/>
          </a:stretch>
        </p:blipFill>
        <p:spPr>
          <a:xfrm>
            <a:off x="0" y="0"/>
            <a:ext cx="18288000" cy="10287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grpSp>
        <p:nvGrpSpPr>
          <p:cNvPr id="2" name="Group 2"/>
          <p:cNvGrpSpPr/>
          <p:nvPr/>
        </p:nvGrpSpPr>
        <p:grpSpPr>
          <a:xfrm>
            <a:off x="1028700" y="0"/>
            <a:ext cx="7081015" cy="2299777"/>
            <a:chOff x="0" y="0"/>
            <a:chExt cx="9441353" cy="3066370"/>
          </a:xfrm>
        </p:grpSpPr>
        <p:sp>
          <p:nvSpPr>
            <p:cNvPr id="3" name="TextBox 3"/>
            <p:cNvSpPr txBox="1"/>
            <p:nvPr/>
          </p:nvSpPr>
          <p:spPr>
            <a:xfrm>
              <a:off x="0" y="1126445"/>
              <a:ext cx="9441353" cy="1939925"/>
            </a:xfrm>
            <a:prstGeom prst="rect">
              <a:avLst/>
            </a:prstGeom>
          </p:spPr>
          <p:txBody>
            <a:bodyPr lIns="0" tIns="0" rIns="0" bIns="0" rtlCol="0" anchor="t">
              <a:spAutoFit/>
            </a:bodyPr>
            <a:lstStyle/>
            <a:p>
              <a:pPr>
                <a:lnSpc>
                  <a:spcPts val="11400"/>
                </a:lnSpc>
              </a:pPr>
              <a:r>
                <a:rPr lang="en-US" sz="9500">
                  <a:solidFill>
                    <a:srgbClr val="FFA201"/>
                  </a:solidFill>
                  <a:latin typeface="Roboto Bold"/>
                </a:rPr>
                <a:t>CONTENT:</a:t>
              </a:r>
            </a:p>
          </p:txBody>
        </p:sp>
        <p:sp>
          <p:nvSpPr>
            <p:cNvPr id="4" name="TextBox 4"/>
            <p:cNvSpPr txBox="1"/>
            <p:nvPr/>
          </p:nvSpPr>
          <p:spPr>
            <a:xfrm>
              <a:off x="0" y="-9525"/>
              <a:ext cx="9441353" cy="619125"/>
            </a:xfrm>
            <a:prstGeom prst="rect">
              <a:avLst/>
            </a:prstGeom>
          </p:spPr>
          <p:txBody>
            <a:bodyPr lIns="0" tIns="0" rIns="0" bIns="0" rtlCol="0" anchor="t">
              <a:spAutoFit/>
            </a:bodyPr>
            <a:lstStyle/>
            <a:p>
              <a:pPr>
                <a:lnSpc>
                  <a:spcPts val="3599"/>
                </a:lnSpc>
              </a:pPr>
              <a:endParaRPr/>
            </a:p>
          </p:txBody>
        </p:sp>
      </p:grpSp>
      <p:grpSp>
        <p:nvGrpSpPr>
          <p:cNvPr id="5" name="Group 5"/>
          <p:cNvGrpSpPr/>
          <p:nvPr/>
        </p:nvGrpSpPr>
        <p:grpSpPr>
          <a:xfrm>
            <a:off x="5392341" y="2669559"/>
            <a:ext cx="10520562" cy="491148"/>
            <a:chOff x="0" y="0"/>
            <a:chExt cx="14027416" cy="654864"/>
          </a:xfrm>
        </p:grpSpPr>
        <p:grpSp>
          <p:nvGrpSpPr>
            <p:cNvPr id="6" name="Group 6"/>
            <p:cNvGrpSpPr/>
            <p:nvPr/>
          </p:nvGrpSpPr>
          <p:grpSpPr>
            <a:xfrm>
              <a:off x="0" y="165897"/>
              <a:ext cx="323069" cy="323069"/>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8" name="TextBox 8"/>
            <p:cNvSpPr txBox="1"/>
            <p:nvPr/>
          </p:nvSpPr>
          <p:spPr>
            <a:xfrm>
              <a:off x="1122473" y="-85725"/>
              <a:ext cx="12904943" cy="740589"/>
            </a:xfrm>
            <a:prstGeom prst="rect">
              <a:avLst/>
            </a:prstGeom>
          </p:spPr>
          <p:txBody>
            <a:bodyPr lIns="0" tIns="0" rIns="0" bIns="0" rtlCol="0" anchor="t">
              <a:spAutoFit/>
            </a:bodyPr>
            <a:lstStyle/>
            <a:p>
              <a:pPr>
                <a:lnSpc>
                  <a:spcPts val="4514"/>
                </a:lnSpc>
              </a:pPr>
              <a:r>
                <a:rPr lang="en-US" sz="3224">
                  <a:solidFill>
                    <a:srgbClr val="FFFFFF"/>
                  </a:solidFill>
                  <a:latin typeface="Roboto"/>
                </a:rPr>
                <a:t>Introduction</a:t>
              </a:r>
            </a:p>
          </p:txBody>
        </p:sp>
      </p:grpSp>
      <p:grpSp>
        <p:nvGrpSpPr>
          <p:cNvPr id="9" name="Group 9"/>
          <p:cNvGrpSpPr/>
          <p:nvPr/>
        </p:nvGrpSpPr>
        <p:grpSpPr>
          <a:xfrm>
            <a:off x="5392341" y="3951659"/>
            <a:ext cx="10520562" cy="491148"/>
            <a:chOff x="0" y="0"/>
            <a:chExt cx="14027416" cy="654864"/>
          </a:xfrm>
        </p:grpSpPr>
        <p:grpSp>
          <p:nvGrpSpPr>
            <p:cNvPr id="10" name="Group 10"/>
            <p:cNvGrpSpPr/>
            <p:nvPr/>
          </p:nvGrpSpPr>
          <p:grpSpPr>
            <a:xfrm>
              <a:off x="0" y="165897"/>
              <a:ext cx="323069" cy="323069"/>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12" name="TextBox 12"/>
            <p:cNvSpPr txBox="1"/>
            <p:nvPr/>
          </p:nvSpPr>
          <p:spPr>
            <a:xfrm>
              <a:off x="1122473" y="-85725"/>
              <a:ext cx="12904943" cy="740589"/>
            </a:xfrm>
            <a:prstGeom prst="rect">
              <a:avLst/>
            </a:prstGeom>
          </p:spPr>
          <p:txBody>
            <a:bodyPr lIns="0" tIns="0" rIns="0" bIns="0" rtlCol="0" anchor="t">
              <a:spAutoFit/>
            </a:bodyPr>
            <a:lstStyle/>
            <a:p>
              <a:pPr>
                <a:lnSpc>
                  <a:spcPts val="4514"/>
                </a:lnSpc>
              </a:pPr>
              <a:r>
                <a:rPr lang="en-US" sz="3224">
                  <a:solidFill>
                    <a:srgbClr val="FFFFFF"/>
                  </a:solidFill>
                  <a:latin typeface="Roboto"/>
                </a:rPr>
                <a:t>Data Structure</a:t>
              </a:r>
            </a:p>
          </p:txBody>
        </p:sp>
      </p:grpSp>
      <p:grpSp>
        <p:nvGrpSpPr>
          <p:cNvPr id="13" name="Group 13"/>
          <p:cNvGrpSpPr/>
          <p:nvPr/>
        </p:nvGrpSpPr>
        <p:grpSpPr>
          <a:xfrm>
            <a:off x="5392341" y="5242932"/>
            <a:ext cx="10520562" cy="491148"/>
            <a:chOff x="0" y="0"/>
            <a:chExt cx="14027416" cy="654864"/>
          </a:xfrm>
        </p:grpSpPr>
        <p:grpSp>
          <p:nvGrpSpPr>
            <p:cNvPr id="14" name="Group 14"/>
            <p:cNvGrpSpPr/>
            <p:nvPr/>
          </p:nvGrpSpPr>
          <p:grpSpPr>
            <a:xfrm>
              <a:off x="0" y="165897"/>
              <a:ext cx="323069" cy="323069"/>
              <a:chOff x="0" y="0"/>
              <a:chExt cx="6350000" cy="6350000"/>
            </a:xfrm>
          </p:grpSpPr>
          <p:sp>
            <p:nvSpPr>
              <p:cNvPr id="15" name="Freeform 1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16" name="TextBox 16"/>
            <p:cNvSpPr txBox="1"/>
            <p:nvPr/>
          </p:nvSpPr>
          <p:spPr>
            <a:xfrm>
              <a:off x="1122473" y="-85725"/>
              <a:ext cx="12904943" cy="740589"/>
            </a:xfrm>
            <a:prstGeom prst="rect">
              <a:avLst/>
            </a:prstGeom>
          </p:spPr>
          <p:txBody>
            <a:bodyPr lIns="0" tIns="0" rIns="0" bIns="0" rtlCol="0" anchor="t">
              <a:spAutoFit/>
            </a:bodyPr>
            <a:lstStyle/>
            <a:p>
              <a:pPr>
                <a:lnSpc>
                  <a:spcPts val="4514"/>
                </a:lnSpc>
              </a:pPr>
              <a:r>
                <a:rPr lang="en-US" sz="3224">
                  <a:solidFill>
                    <a:srgbClr val="FFFFFF"/>
                  </a:solidFill>
                  <a:latin typeface="Roboto"/>
                </a:rPr>
                <a:t>Project Summary</a:t>
              </a:r>
            </a:p>
          </p:txBody>
        </p:sp>
      </p:grpSp>
      <p:grpSp>
        <p:nvGrpSpPr>
          <p:cNvPr id="17" name="Group 17"/>
          <p:cNvGrpSpPr/>
          <p:nvPr/>
        </p:nvGrpSpPr>
        <p:grpSpPr>
          <a:xfrm>
            <a:off x="5392341" y="6525031"/>
            <a:ext cx="10520562" cy="491148"/>
            <a:chOff x="0" y="0"/>
            <a:chExt cx="14027416" cy="654864"/>
          </a:xfrm>
        </p:grpSpPr>
        <p:grpSp>
          <p:nvGrpSpPr>
            <p:cNvPr id="18" name="Group 18"/>
            <p:cNvGrpSpPr/>
            <p:nvPr/>
          </p:nvGrpSpPr>
          <p:grpSpPr>
            <a:xfrm>
              <a:off x="0" y="165897"/>
              <a:ext cx="323069" cy="323069"/>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20" name="TextBox 20"/>
            <p:cNvSpPr txBox="1"/>
            <p:nvPr/>
          </p:nvSpPr>
          <p:spPr>
            <a:xfrm>
              <a:off x="1122473" y="-85725"/>
              <a:ext cx="12904943" cy="740589"/>
            </a:xfrm>
            <a:prstGeom prst="rect">
              <a:avLst/>
            </a:prstGeom>
          </p:spPr>
          <p:txBody>
            <a:bodyPr lIns="0" tIns="0" rIns="0" bIns="0" rtlCol="0" anchor="t">
              <a:spAutoFit/>
            </a:bodyPr>
            <a:lstStyle/>
            <a:p>
              <a:pPr>
                <a:lnSpc>
                  <a:spcPts val="4514"/>
                </a:lnSpc>
              </a:pPr>
              <a:r>
                <a:rPr lang="en-US" sz="3224">
                  <a:solidFill>
                    <a:srgbClr val="FFFFFF"/>
                  </a:solidFill>
                  <a:latin typeface="Roboto"/>
                </a:rPr>
                <a:t>Problem Analysis</a:t>
              </a:r>
            </a:p>
          </p:txBody>
        </p:sp>
      </p:grpSp>
      <p:grpSp>
        <p:nvGrpSpPr>
          <p:cNvPr id="21" name="Group 21"/>
          <p:cNvGrpSpPr/>
          <p:nvPr/>
        </p:nvGrpSpPr>
        <p:grpSpPr>
          <a:xfrm>
            <a:off x="5392341" y="7833841"/>
            <a:ext cx="10520562" cy="491148"/>
            <a:chOff x="0" y="0"/>
            <a:chExt cx="14027416" cy="654864"/>
          </a:xfrm>
        </p:grpSpPr>
        <p:grpSp>
          <p:nvGrpSpPr>
            <p:cNvPr id="22" name="Group 22"/>
            <p:cNvGrpSpPr/>
            <p:nvPr/>
          </p:nvGrpSpPr>
          <p:grpSpPr>
            <a:xfrm>
              <a:off x="0" y="165897"/>
              <a:ext cx="323069" cy="323069"/>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24" name="TextBox 24"/>
            <p:cNvSpPr txBox="1"/>
            <p:nvPr/>
          </p:nvSpPr>
          <p:spPr>
            <a:xfrm>
              <a:off x="1122473" y="-85725"/>
              <a:ext cx="12904943" cy="740589"/>
            </a:xfrm>
            <a:prstGeom prst="rect">
              <a:avLst/>
            </a:prstGeom>
          </p:spPr>
          <p:txBody>
            <a:bodyPr lIns="0" tIns="0" rIns="0" bIns="0" rtlCol="0" anchor="t">
              <a:spAutoFit/>
            </a:bodyPr>
            <a:lstStyle/>
            <a:p>
              <a:pPr>
                <a:lnSpc>
                  <a:spcPts val="4514"/>
                </a:lnSpc>
              </a:pPr>
              <a:r>
                <a:rPr lang="en-US" sz="3224">
                  <a:solidFill>
                    <a:srgbClr val="FFFFFF"/>
                  </a:solidFill>
                  <a:latin typeface="Roboto"/>
                </a:rPr>
                <a:t>Flow charts,Gantt Chart</a:t>
              </a:r>
            </a:p>
          </p:txBody>
        </p:sp>
      </p:grpSp>
      <p:grpSp>
        <p:nvGrpSpPr>
          <p:cNvPr id="25" name="Group 25"/>
          <p:cNvGrpSpPr/>
          <p:nvPr/>
        </p:nvGrpSpPr>
        <p:grpSpPr>
          <a:xfrm>
            <a:off x="5392341" y="9115941"/>
            <a:ext cx="10520562" cy="491148"/>
            <a:chOff x="0" y="0"/>
            <a:chExt cx="14027416" cy="654864"/>
          </a:xfrm>
        </p:grpSpPr>
        <p:grpSp>
          <p:nvGrpSpPr>
            <p:cNvPr id="26" name="Group 26"/>
            <p:cNvGrpSpPr/>
            <p:nvPr/>
          </p:nvGrpSpPr>
          <p:grpSpPr>
            <a:xfrm>
              <a:off x="0" y="165897"/>
              <a:ext cx="323069" cy="323069"/>
              <a:chOff x="0" y="0"/>
              <a:chExt cx="6350000" cy="6350000"/>
            </a:xfrm>
          </p:grpSpPr>
          <p:sp>
            <p:nvSpPr>
              <p:cNvPr id="27" name="Freeform 2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28" name="TextBox 28"/>
            <p:cNvSpPr txBox="1"/>
            <p:nvPr/>
          </p:nvSpPr>
          <p:spPr>
            <a:xfrm>
              <a:off x="1122473" y="-85725"/>
              <a:ext cx="12904943" cy="740589"/>
            </a:xfrm>
            <a:prstGeom prst="rect">
              <a:avLst/>
            </a:prstGeom>
          </p:spPr>
          <p:txBody>
            <a:bodyPr lIns="0" tIns="0" rIns="0" bIns="0" rtlCol="0" anchor="t">
              <a:spAutoFit/>
            </a:bodyPr>
            <a:lstStyle/>
            <a:p>
              <a:pPr>
                <a:lnSpc>
                  <a:spcPts val="4514"/>
                </a:lnSpc>
              </a:pPr>
              <a:r>
                <a:rPr lang="en-US" sz="3224">
                  <a:solidFill>
                    <a:srgbClr val="FFFFFF"/>
                  </a:solidFill>
                  <a:latin typeface="Roboto"/>
                </a:rPr>
                <a:t>Benifits of pursuing the  course</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740979" y="1132222"/>
            <a:ext cx="10518321" cy="5073227"/>
            <a:chOff x="0" y="0"/>
            <a:chExt cx="14024429" cy="6764304"/>
          </a:xfrm>
        </p:grpSpPr>
        <p:sp>
          <p:nvSpPr>
            <p:cNvPr id="3" name="TextBox 3"/>
            <p:cNvSpPr txBox="1"/>
            <p:nvPr/>
          </p:nvSpPr>
          <p:spPr>
            <a:xfrm>
              <a:off x="0" y="0"/>
              <a:ext cx="14024429" cy="1625600"/>
            </a:xfrm>
            <a:prstGeom prst="rect">
              <a:avLst/>
            </a:prstGeom>
          </p:spPr>
          <p:txBody>
            <a:bodyPr lIns="0" tIns="0" rIns="0" bIns="0" rtlCol="0" anchor="t">
              <a:spAutoFit/>
            </a:bodyPr>
            <a:lstStyle/>
            <a:p>
              <a:pPr marL="0" lvl="0" indent="0" algn="l">
                <a:lnSpc>
                  <a:spcPts val="9600"/>
                </a:lnSpc>
                <a:spcBef>
                  <a:spcPct val="0"/>
                </a:spcBef>
              </a:pPr>
              <a:r>
                <a:rPr lang="en-US" sz="8000">
                  <a:solidFill>
                    <a:srgbClr val="090909"/>
                  </a:solidFill>
                  <a:latin typeface="Anton Bold"/>
                </a:rPr>
                <a:t>Introduction</a:t>
              </a:r>
            </a:p>
          </p:txBody>
        </p:sp>
        <p:sp>
          <p:nvSpPr>
            <p:cNvPr id="4" name="TextBox 4"/>
            <p:cNvSpPr txBox="1"/>
            <p:nvPr/>
          </p:nvSpPr>
          <p:spPr>
            <a:xfrm>
              <a:off x="0" y="2303082"/>
              <a:ext cx="14024429" cy="4461222"/>
            </a:xfrm>
            <a:prstGeom prst="rect">
              <a:avLst/>
            </a:prstGeom>
          </p:spPr>
          <p:txBody>
            <a:bodyPr lIns="0" tIns="0" rIns="0" bIns="0" rtlCol="0" anchor="t">
              <a:spAutoFit/>
            </a:bodyPr>
            <a:lstStyle/>
            <a:p>
              <a:pPr>
                <a:lnSpc>
                  <a:spcPts val="4619"/>
                </a:lnSpc>
              </a:pPr>
              <a:r>
                <a:rPr lang="en-US" sz="3299" dirty="0">
                  <a:solidFill>
                    <a:srgbClr val="090909"/>
                  </a:solidFill>
                  <a:latin typeface="Arimo Bold"/>
                </a:rPr>
                <a:t>What are </a:t>
              </a:r>
              <a:r>
                <a:rPr lang="en-US" sz="3299" dirty="0">
                  <a:solidFill>
                    <a:srgbClr val="FFBE40"/>
                  </a:solidFill>
                  <a:latin typeface="Arimo Bold"/>
                </a:rPr>
                <a:t>Data Structures</a:t>
              </a:r>
              <a:r>
                <a:rPr lang="en-US" sz="3299" dirty="0">
                  <a:solidFill>
                    <a:srgbClr val="090909"/>
                  </a:solidFill>
                  <a:latin typeface="Arimo Bold"/>
                </a:rPr>
                <a:t>?</a:t>
              </a:r>
            </a:p>
            <a:p>
              <a:pPr>
                <a:lnSpc>
                  <a:spcPts val="4619"/>
                </a:lnSpc>
              </a:pPr>
              <a:r>
                <a:rPr lang="en-US" sz="1400" dirty="0">
                  <a:solidFill>
                    <a:srgbClr val="090909"/>
                  </a:solidFill>
                  <a:latin typeface="Arimo"/>
                </a:rPr>
                <a:t>The data structure is a storage that is used to store and organize data. It is a way of arranging data on a computer so that it can be accessed and updated efficiently. Depending on our requirement and project, it is important to choose the right data structure for our project. For example, if we want to store data sequentially in the memory, then we can go for the Array data structure.</a:t>
              </a:r>
            </a:p>
            <a:p>
              <a:pPr>
                <a:lnSpc>
                  <a:spcPts val="4200"/>
                </a:lnSpc>
              </a:pPr>
              <a:endParaRPr lang="en-US" sz="1499" dirty="0">
                <a:solidFill>
                  <a:srgbClr val="090909"/>
                </a:solidFill>
                <a:latin typeface="Arimo"/>
              </a:endParaRPr>
            </a:p>
            <a:p>
              <a:pPr marL="0" lvl="1" indent="0" algn="l">
                <a:lnSpc>
                  <a:spcPts val="4200"/>
                </a:lnSpc>
                <a:spcBef>
                  <a:spcPct val="0"/>
                </a:spcBef>
              </a:pPr>
              <a:endParaRPr lang="en-US" sz="1499" dirty="0">
                <a:solidFill>
                  <a:srgbClr val="090909"/>
                </a:solidFill>
                <a:latin typeface="Arimo"/>
              </a:endParaRPr>
            </a:p>
          </p:txBody>
        </p:sp>
      </p:grpSp>
      <p:pic>
        <p:nvPicPr>
          <p:cNvPr id="5" name="Picture 5"/>
          <p:cNvPicPr>
            <a:picLocks noChangeAspect="1"/>
          </p:cNvPicPr>
          <p:nvPr/>
        </p:nvPicPr>
        <p:blipFill>
          <a:blip r:embed="rId2"/>
          <a:srcRect l="51044" r="13389"/>
          <a:stretch>
            <a:fillRect/>
          </a:stretch>
        </p:blipFill>
        <p:spPr>
          <a:xfrm>
            <a:off x="0" y="0"/>
            <a:ext cx="5486400" cy="10287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9090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129537" y="2057400"/>
            <a:ext cx="4129763" cy="6172200"/>
          </a:xfrm>
          <a:prstGeom prst="rect">
            <a:avLst/>
          </a:prstGeom>
        </p:spPr>
      </p:pic>
      <p:sp>
        <p:nvSpPr>
          <p:cNvPr id="3" name="TextBox 3"/>
          <p:cNvSpPr txBox="1"/>
          <p:nvPr/>
        </p:nvSpPr>
        <p:spPr>
          <a:xfrm>
            <a:off x="1028700" y="676337"/>
            <a:ext cx="16316398" cy="1382857"/>
          </a:xfrm>
          <a:prstGeom prst="rect">
            <a:avLst/>
          </a:prstGeom>
        </p:spPr>
        <p:txBody>
          <a:bodyPr lIns="0" tIns="0" rIns="0" bIns="0" rtlCol="0" anchor="t">
            <a:spAutoFit/>
          </a:bodyPr>
          <a:lstStyle/>
          <a:p>
            <a:pPr algn="ctr">
              <a:lnSpc>
                <a:spcPts val="10970"/>
              </a:lnSpc>
            </a:pPr>
            <a:r>
              <a:rPr lang="en-US" sz="9141">
                <a:solidFill>
                  <a:srgbClr val="FFFFFF"/>
                </a:solidFill>
                <a:latin typeface="Anton Bold"/>
              </a:rPr>
              <a:t>WHAT IS DATA STRUCTURE?? </a:t>
            </a:r>
          </a:p>
        </p:txBody>
      </p:sp>
      <p:sp>
        <p:nvSpPr>
          <p:cNvPr id="4" name="TextBox 4"/>
          <p:cNvSpPr txBox="1"/>
          <p:nvPr/>
        </p:nvSpPr>
        <p:spPr>
          <a:xfrm>
            <a:off x="1028700" y="3233960"/>
            <a:ext cx="11186630" cy="4995640"/>
          </a:xfrm>
          <a:prstGeom prst="rect">
            <a:avLst/>
          </a:prstGeom>
        </p:spPr>
        <p:txBody>
          <a:bodyPr lIns="0" tIns="0" rIns="0" bIns="0" rtlCol="0" anchor="t">
            <a:spAutoFit/>
          </a:bodyPr>
          <a:lstStyle/>
          <a:p>
            <a:pPr marL="1536500" lvl="1" indent="-768250">
              <a:lnSpc>
                <a:spcPts val="9963"/>
              </a:lnSpc>
              <a:buFont typeface="Arial"/>
              <a:buChar char="•"/>
            </a:pPr>
            <a:r>
              <a:rPr lang="en-US" sz="7116">
                <a:solidFill>
                  <a:srgbClr val="FFFFFF"/>
                </a:solidFill>
                <a:latin typeface="Anton"/>
              </a:rPr>
              <a:t>DATA IN MEMORY.</a:t>
            </a:r>
          </a:p>
          <a:p>
            <a:pPr marL="1536500" lvl="1" indent="-768250">
              <a:lnSpc>
                <a:spcPts val="9963"/>
              </a:lnSpc>
              <a:buFont typeface="Arial"/>
              <a:buChar char="•"/>
            </a:pPr>
            <a:r>
              <a:rPr lang="en-US" sz="7116">
                <a:solidFill>
                  <a:srgbClr val="FFFFFF"/>
                </a:solidFill>
                <a:latin typeface="Anton"/>
              </a:rPr>
              <a:t>SET OF ALGORITHMS.</a:t>
            </a:r>
          </a:p>
          <a:p>
            <a:pPr marL="1536500" lvl="1" indent="-768250">
              <a:lnSpc>
                <a:spcPts val="9963"/>
              </a:lnSpc>
              <a:buFont typeface="Arial"/>
              <a:buChar char="•"/>
            </a:pPr>
            <a:r>
              <a:rPr lang="en-US" sz="7116">
                <a:solidFill>
                  <a:srgbClr val="FFFFFF"/>
                </a:solidFill>
                <a:latin typeface="Anton"/>
              </a:rPr>
              <a:t>ORGANIZING DATA.</a:t>
            </a:r>
          </a:p>
          <a:p>
            <a:pPr marL="1536500" lvl="1" indent="-768250">
              <a:lnSpc>
                <a:spcPts val="9963"/>
              </a:lnSpc>
              <a:buFont typeface="Arial"/>
              <a:buChar char="•"/>
            </a:pPr>
            <a:r>
              <a:rPr lang="en-US" sz="7116">
                <a:solidFill>
                  <a:srgbClr val="FFFFFF"/>
                </a:solidFill>
                <a:latin typeface="Anton"/>
              </a:rPr>
              <a:t>SET OF RULES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9144000" y="0"/>
            <a:ext cx="9144000" cy="10287000"/>
          </a:xfrm>
          <a:prstGeom prst="rect">
            <a:avLst/>
          </a:prstGeom>
          <a:solidFill>
            <a:srgbClr val="090909"/>
          </a:solidFill>
        </p:spPr>
      </p:sp>
      <p:grpSp>
        <p:nvGrpSpPr>
          <p:cNvPr id="3" name="Group 3"/>
          <p:cNvGrpSpPr/>
          <p:nvPr/>
        </p:nvGrpSpPr>
        <p:grpSpPr>
          <a:xfrm>
            <a:off x="9382939" y="5185838"/>
            <a:ext cx="8905061" cy="551647"/>
            <a:chOff x="0" y="0"/>
            <a:chExt cx="11873415" cy="735530"/>
          </a:xfrm>
        </p:grpSpPr>
        <p:grpSp>
          <p:nvGrpSpPr>
            <p:cNvPr id="4" name="Group 4"/>
            <p:cNvGrpSpPr/>
            <p:nvPr/>
          </p:nvGrpSpPr>
          <p:grpSpPr>
            <a:xfrm>
              <a:off x="0" y="195420"/>
              <a:ext cx="334629" cy="334629"/>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6" name="TextBox 6"/>
            <p:cNvSpPr txBox="1"/>
            <p:nvPr/>
          </p:nvSpPr>
          <p:spPr>
            <a:xfrm>
              <a:off x="1162640" y="-76200"/>
              <a:ext cx="10710775" cy="811730"/>
            </a:xfrm>
            <a:prstGeom prst="rect">
              <a:avLst/>
            </a:prstGeom>
          </p:spPr>
          <p:txBody>
            <a:bodyPr lIns="0" tIns="0" rIns="0" bIns="0" rtlCol="0" anchor="t">
              <a:spAutoFit/>
            </a:bodyPr>
            <a:lstStyle/>
            <a:p>
              <a:pPr>
                <a:lnSpc>
                  <a:spcPts val="5083"/>
                </a:lnSpc>
              </a:pPr>
              <a:r>
                <a:rPr lang="en-US" sz="3630">
                  <a:solidFill>
                    <a:srgbClr val="FFFFFF"/>
                  </a:solidFill>
                  <a:latin typeface="Roboto"/>
                </a:rPr>
                <a:t>Easy to implement</a:t>
              </a:r>
            </a:p>
          </p:txBody>
        </p:sp>
      </p:grpSp>
      <p:grpSp>
        <p:nvGrpSpPr>
          <p:cNvPr id="7" name="Group 7"/>
          <p:cNvGrpSpPr/>
          <p:nvPr/>
        </p:nvGrpSpPr>
        <p:grpSpPr>
          <a:xfrm>
            <a:off x="9382939" y="6533060"/>
            <a:ext cx="8905061" cy="551647"/>
            <a:chOff x="0" y="0"/>
            <a:chExt cx="11873415" cy="735530"/>
          </a:xfrm>
        </p:grpSpPr>
        <p:grpSp>
          <p:nvGrpSpPr>
            <p:cNvPr id="8" name="Group 8"/>
            <p:cNvGrpSpPr/>
            <p:nvPr/>
          </p:nvGrpSpPr>
          <p:grpSpPr>
            <a:xfrm>
              <a:off x="0" y="195420"/>
              <a:ext cx="334629" cy="334629"/>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10" name="TextBox 10"/>
            <p:cNvSpPr txBox="1"/>
            <p:nvPr/>
          </p:nvSpPr>
          <p:spPr>
            <a:xfrm>
              <a:off x="1162640" y="-76200"/>
              <a:ext cx="10710775" cy="811730"/>
            </a:xfrm>
            <a:prstGeom prst="rect">
              <a:avLst/>
            </a:prstGeom>
          </p:spPr>
          <p:txBody>
            <a:bodyPr lIns="0" tIns="0" rIns="0" bIns="0" rtlCol="0" anchor="t">
              <a:spAutoFit/>
            </a:bodyPr>
            <a:lstStyle/>
            <a:p>
              <a:pPr>
                <a:lnSpc>
                  <a:spcPts val="5083"/>
                </a:lnSpc>
              </a:pPr>
              <a:r>
                <a:rPr lang="en-US" sz="3630">
                  <a:solidFill>
                    <a:srgbClr val="FFFFFF"/>
                  </a:solidFill>
                  <a:latin typeface="Roboto"/>
                </a:rPr>
                <a:t>Array, List, Stack,  Queue</a:t>
              </a:r>
            </a:p>
          </p:txBody>
        </p:sp>
      </p:grpSp>
      <p:grpSp>
        <p:nvGrpSpPr>
          <p:cNvPr id="11" name="Group 11"/>
          <p:cNvGrpSpPr/>
          <p:nvPr/>
        </p:nvGrpSpPr>
        <p:grpSpPr>
          <a:xfrm>
            <a:off x="9382939" y="3202293"/>
            <a:ext cx="8905061" cy="1195516"/>
            <a:chOff x="0" y="0"/>
            <a:chExt cx="11873415" cy="1594021"/>
          </a:xfrm>
        </p:grpSpPr>
        <p:grpSp>
          <p:nvGrpSpPr>
            <p:cNvPr id="12" name="Group 12"/>
            <p:cNvGrpSpPr/>
            <p:nvPr/>
          </p:nvGrpSpPr>
          <p:grpSpPr>
            <a:xfrm>
              <a:off x="0" y="195420"/>
              <a:ext cx="334629" cy="334629"/>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14" name="TextBox 14"/>
            <p:cNvSpPr txBox="1"/>
            <p:nvPr/>
          </p:nvSpPr>
          <p:spPr>
            <a:xfrm>
              <a:off x="1162640" y="-76200"/>
              <a:ext cx="10710775" cy="1670221"/>
            </a:xfrm>
            <a:prstGeom prst="rect">
              <a:avLst/>
            </a:prstGeom>
          </p:spPr>
          <p:txBody>
            <a:bodyPr lIns="0" tIns="0" rIns="0" bIns="0" rtlCol="0" anchor="t">
              <a:spAutoFit/>
            </a:bodyPr>
            <a:lstStyle/>
            <a:p>
              <a:pPr>
                <a:lnSpc>
                  <a:spcPts val="5083"/>
                </a:lnSpc>
              </a:pPr>
              <a:r>
                <a:rPr lang="en-US" sz="3630">
                  <a:solidFill>
                    <a:srgbClr val="FFFFFF"/>
                  </a:solidFill>
                  <a:latin typeface="Roboto"/>
                </a:rPr>
                <a:t>The elements are arranged in sequence one after the other</a:t>
              </a:r>
            </a:p>
          </p:txBody>
        </p:sp>
      </p:grpSp>
      <p:grpSp>
        <p:nvGrpSpPr>
          <p:cNvPr id="15" name="Group 15"/>
          <p:cNvGrpSpPr/>
          <p:nvPr/>
        </p:nvGrpSpPr>
        <p:grpSpPr>
          <a:xfrm>
            <a:off x="583289" y="3246008"/>
            <a:ext cx="7921629" cy="2491015"/>
            <a:chOff x="0" y="0"/>
            <a:chExt cx="10562172" cy="3321353"/>
          </a:xfrm>
        </p:grpSpPr>
        <p:sp>
          <p:nvSpPr>
            <p:cNvPr id="16" name="TextBox 16"/>
            <p:cNvSpPr txBox="1"/>
            <p:nvPr/>
          </p:nvSpPr>
          <p:spPr>
            <a:xfrm>
              <a:off x="0" y="2083392"/>
              <a:ext cx="10562172" cy="1237961"/>
            </a:xfrm>
            <a:prstGeom prst="rect">
              <a:avLst/>
            </a:prstGeom>
          </p:spPr>
          <p:txBody>
            <a:bodyPr lIns="0" tIns="0" rIns="0" bIns="0" rtlCol="0" anchor="t">
              <a:spAutoFit/>
            </a:bodyPr>
            <a:lstStyle/>
            <a:p>
              <a:pPr>
                <a:lnSpc>
                  <a:spcPts val="7286"/>
                </a:lnSpc>
              </a:pPr>
              <a:r>
                <a:rPr lang="en-US" sz="6071">
                  <a:solidFill>
                    <a:srgbClr val="FFA201"/>
                  </a:solidFill>
                  <a:latin typeface="Roboto Bold"/>
                </a:rPr>
                <a:t>Linear</a:t>
              </a:r>
              <a:r>
                <a:rPr lang="en-US" sz="6071">
                  <a:solidFill>
                    <a:srgbClr val="090909"/>
                  </a:solidFill>
                  <a:latin typeface="Roboto Bold"/>
                </a:rPr>
                <a:t> Data Structure</a:t>
              </a:r>
            </a:p>
          </p:txBody>
        </p:sp>
        <p:pic>
          <p:nvPicPr>
            <p:cNvPr id="17" name="Picture 17"/>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0" y="0"/>
              <a:ext cx="1250146" cy="1218324"/>
            </a:xfrm>
            <a:prstGeom prst="rect">
              <a:avLst/>
            </a:prstGeom>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9144000" y="0"/>
            <a:ext cx="9144000" cy="10287000"/>
          </a:xfrm>
          <a:prstGeom prst="rect">
            <a:avLst/>
          </a:prstGeom>
          <a:solidFill>
            <a:srgbClr val="090909"/>
          </a:solidFill>
        </p:spPr>
      </p:sp>
      <p:grpSp>
        <p:nvGrpSpPr>
          <p:cNvPr id="3" name="Group 3"/>
          <p:cNvGrpSpPr/>
          <p:nvPr/>
        </p:nvGrpSpPr>
        <p:grpSpPr>
          <a:xfrm>
            <a:off x="9520535" y="3011021"/>
            <a:ext cx="8390930" cy="519798"/>
            <a:chOff x="0" y="0"/>
            <a:chExt cx="11187906" cy="693064"/>
          </a:xfrm>
        </p:grpSpPr>
        <p:grpSp>
          <p:nvGrpSpPr>
            <p:cNvPr id="4" name="Group 4"/>
            <p:cNvGrpSpPr/>
            <p:nvPr/>
          </p:nvGrpSpPr>
          <p:grpSpPr>
            <a:xfrm>
              <a:off x="0" y="184138"/>
              <a:ext cx="315310" cy="315310"/>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6" name="TextBox 6"/>
            <p:cNvSpPr txBox="1"/>
            <p:nvPr/>
          </p:nvSpPr>
          <p:spPr>
            <a:xfrm>
              <a:off x="1095515" y="-76200"/>
              <a:ext cx="10092391" cy="769264"/>
            </a:xfrm>
            <a:prstGeom prst="rect">
              <a:avLst/>
            </a:prstGeom>
          </p:spPr>
          <p:txBody>
            <a:bodyPr lIns="0" tIns="0" rIns="0" bIns="0" rtlCol="0" anchor="t">
              <a:spAutoFit/>
            </a:bodyPr>
            <a:lstStyle/>
            <a:p>
              <a:pPr>
                <a:lnSpc>
                  <a:spcPts val="4789"/>
                </a:lnSpc>
              </a:pPr>
              <a:r>
                <a:rPr lang="en-US" sz="3421">
                  <a:solidFill>
                    <a:srgbClr val="FFFFFF"/>
                  </a:solidFill>
                  <a:latin typeface="Roboto"/>
                </a:rPr>
                <a:t>The elements are not in any sequence. </a:t>
              </a:r>
            </a:p>
          </p:txBody>
        </p:sp>
      </p:grpSp>
      <p:grpSp>
        <p:nvGrpSpPr>
          <p:cNvPr id="7" name="Group 7"/>
          <p:cNvGrpSpPr/>
          <p:nvPr/>
        </p:nvGrpSpPr>
        <p:grpSpPr>
          <a:xfrm>
            <a:off x="9520535" y="4580254"/>
            <a:ext cx="8390930" cy="519798"/>
            <a:chOff x="0" y="0"/>
            <a:chExt cx="11187906" cy="693064"/>
          </a:xfrm>
        </p:grpSpPr>
        <p:grpSp>
          <p:nvGrpSpPr>
            <p:cNvPr id="8" name="Group 8"/>
            <p:cNvGrpSpPr/>
            <p:nvPr/>
          </p:nvGrpSpPr>
          <p:grpSpPr>
            <a:xfrm>
              <a:off x="0" y="184138"/>
              <a:ext cx="315310" cy="315310"/>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10" name="TextBox 10"/>
            <p:cNvSpPr txBox="1"/>
            <p:nvPr/>
          </p:nvSpPr>
          <p:spPr>
            <a:xfrm>
              <a:off x="1095515" y="-76200"/>
              <a:ext cx="10092391" cy="769264"/>
            </a:xfrm>
            <a:prstGeom prst="rect">
              <a:avLst/>
            </a:prstGeom>
          </p:spPr>
          <p:txBody>
            <a:bodyPr lIns="0" tIns="0" rIns="0" bIns="0" rtlCol="0" anchor="t">
              <a:spAutoFit/>
            </a:bodyPr>
            <a:lstStyle/>
            <a:p>
              <a:pPr>
                <a:lnSpc>
                  <a:spcPts val="4789"/>
                </a:lnSpc>
              </a:pPr>
              <a:r>
                <a:rPr lang="en-US" sz="3421">
                  <a:solidFill>
                    <a:srgbClr val="FFFFFF"/>
                  </a:solidFill>
                  <a:latin typeface="Roboto"/>
                </a:rPr>
                <a:t>Arranged in a hierarchical manner </a:t>
              </a:r>
            </a:p>
          </p:txBody>
        </p:sp>
      </p:grpSp>
      <p:grpSp>
        <p:nvGrpSpPr>
          <p:cNvPr id="11" name="Group 11"/>
          <p:cNvGrpSpPr/>
          <p:nvPr/>
        </p:nvGrpSpPr>
        <p:grpSpPr>
          <a:xfrm>
            <a:off x="9520535" y="5850917"/>
            <a:ext cx="8390930" cy="1126493"/>
            <a:chOff x="0" y="0"/>
            <a:chExt cx="11187906" cy="1501990"/>
          </a:xfrm>
        </p:grpSpPr>
        <p:grpSp>
          <p:nvGrpSpPr>
            <p:cNvPr id="12" name="Group 12"/>
            <p:cNvGrpSpPr/>
            <p:nvPr/>
          </p:nvGrpSpPr>
          <p:grpSpPr>
            <a:xfrm>
              <a:off x="0" y="184138"/>
              <a:ext cx="315310" cy="315310"/>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BE40"/>
              </a:solidFill>
            </p:spPr>
          </p:sp>
        </p:grpSp>
        <p:sp>
          <p:nvSpPr>
            <p:cNvPr id="14" name="TextBox 14"/>
            <p:cNvSpPr txBox="1"/>
            <p:nvPr/>
          </p:nvSpPr>
          <p:spPr>
            <a:xfrm>
              <a:off x="1095515" y="-76200"/>
              <a:ext cx="10092391" cy="1578190"/>
            </a:xfrm>
            <a:prstGeom prst="rect">
              <a:avLst/>
            </a:prstGeom>
          </p:spPr>
          <p:txBody>
            <a:bodyPr lIns="0" tIns="0" rIns="0" bIns="0" rtlCol="0" anchor="t">
              <a:spAutoFit/>
            </a:bodyPr>
            <a:lstStyle/>
            <a:p>
              <a:pPr>
                <a:lnSpc>
                  <a:spcPts val="4789"/>
                </a:lnSpc>
              </a:pPr>
              <a:r>
                <a:rPr lang="en-US" sz="3421">
                  <a:solidFill>
                    <a:srgbClr val="FFFFFF"/>
                  </a:solidFill>
                  <a:latin typeface="Roboto"/>
                </a:rPr>
                <a:t>The element will be connected to one or more elements.</a:t>
              </a:r>
            </a:p>
          </p:txBody>
        </p:sp>
      </p:grpSp>
      <p:grpSp>
        <p:nvGrpSpPr>
          <p:cNvPr id="15" name="Group 15"/>
          <p:cNvGrpSpPr/>
          <p:nvPr/>
        </p:nvGrpSpPr>
        <p:grpSpPr>
          <a:xfrm>
            <a:off x="665867" y="2981830"/>
            <a:ext cx="7263244" cy="3167657"/>
            <a:chOff x="0" y="0"/>
            <a:chExt cx="9684326" cy="4223542"/>
          </a:xfrm>
        </p:grpSpPr>
        <p:sp>
          <p:nvSpPr>
            <p:cNvPr id="16" name="TextBox 16"/>
            <p:cNvSpPr txBox="1"/>
            <p:nvPr/>
          </p:nvSpPr>
          <p:spPr>
            <a:xfrm>
              <a:off x="0" y="1757145"/>
              <a:ext cx="9684326" cy="2466398"/>
            </a:xfrm>
            <a:prstGeom prst="rect">
              <a:avLst/>
            </a:prstGeom>
          </p:spPr>
          <p:txBody>
            <a:bodyPr lIns="0" tIns="0" rIns="0" bIns="0" rtlCol="0" anchor="t">
              <a:spAutoFit/>
            </a:bodyPr>
            <a:lstStyle/>
            <a:p>
              <a:pPr>
                <a:lnSpc>
                  <a:spcPts val="7283"/>
                </a:lnSpc>
              </a:pPr>
              <a:r>
                <a:rPr lang="en-US" sz="6069">
                  <a:solidFill>
                    <a:srgbClr val="FFA201"/>
                  </a:solidFill>
                  <a:latin typeface="Roboto Bold"/>
                </a:rPr>
                <a:t>Non-Linear</a:t>
              </a:r>
              <a:r>
                <a:rPr lang="en-US" sz="6069">
                  <a:solidFill>
                    <a:srgbClr val="090909"/>
                  </a:solidFill>
                  <a:latin typeface="Roboto Bold"/>
                </a:rPr>
                <a:t> Data Structure</a:t>
              </a:r>
            </a:p>
          </p:txBody>
        </p:sp>
        <p:pic>
          <p:nvPicPr>
            <p:cNvPr id="17" name="Picture 17"/>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0" y="0"/>
              <a:ext cx="1360568" cy="964766"/>
            </a:xfrm>
            <a:prstGeom prst="rect">
              <a:avLst/>
            </a:prstGeom>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740979" y="1698064"/>
            <a:ext cx="10518321" cy="6890871"/>
            <a:chOff x="0" y="0"/>
            <a:chExt cx="14024429" cy="9187828"/>
          </a:xfrm>
        </p:grpSpPr>
        <p:sp>
          <p:nvSpPr>
            <p:cNvPr id="3" name="TextBox 3"/>
            <p:cNvSpPr txBox="1"/>
            <p:nvPr/>
          </p:nvSpPr>
          <p:spPr>
            <a:xfrm>
              <a:off x="0" y="0"/>
              <a:ext cx="14024429" cy="1394691"/>
            </a:xfrm>
            <a:prstGeom prst="rect">
              <a:avLst/>
            </a:prstGeom>
          </p:spPr>
          <p:txBody>
            <a:bodyPr lIns="0" tIns="0" rIns="0" bIns="0" rtlCol="0" anchor="t">
              <a:spAutoFit/>
            </a:bodyPr>
            <a:lstStyle/>
            <a:p>
              <a:pPr marL="0" lvl="0" indent="0">
                <a:lnSpc>
                  <a:spcPts val="8280"/>
                </a:lnSpc>
                <a:spcBef>
                  <a:spcPct val="0"/>
                </a:spcBef>
              </a:pPr>
              <a:r>
                <a:rPr lang="en-US" sz="6900">
                  <a:solidFill>
                    <a:srgbClr val="090909"/>
                  </a:solidFill>
                  <a:latin typeface="Anton Bold"/>
                </a:rPr>
                <a:t>PROJECT </a:t>
              </a:r>
              <a:r>
                <a:rPr lang="en-US" sz="6900">
                  <a:solidFill>
                    <a:srgbClr val="FFA201"/>
                  </a:solidFill>
                  <a:latin typeface="Anton Bold"/>
                </a:rPr>
                <a:t>SUMMARY</a:t>
              </a:r>
            </a:p>
          </p:txBody>
        </p:sp>
        <p:sp>
          <p:nvSpPr>
            <p:cNvPr id="4" name="TextBox 4"/>
            <p:cNvSpPr txBox="1"/>
            <p:nvPr/>
          </p:nvSpPr>
          <p:spPr>
            <a:xfrm>
              <a:off x="0" y="2081697"/>
              <a:ext cx="14024429" cy="7106132"/>
            </a:xfrm>
            <a:prstGeom prst="rect">
              <a:avLst/>
            </a:prstGeom>
          </p:spPr>
          <p:txBody>
            <a:bodyPr lIns="0" tIns="0" rIns="0" bIns="0" rtlCol="0" anchor="t">
              <a:spAutoFit/>
            </a:bodyPr>
            <a:lstStyle/>
            <a:p>
              <a:pPr>
                <a:lnSpc>
                  <a:spcPts val="4899"/>
                </a:lnSpc>
              </a:pPr>
              <a:r>
                <a:rPr lang="en-US" sz="3499">
                  <a:solidFill>
                    <a:srgbClr val="090909"/>
                  </a:solidFill>
                  <a:latin typeface="Arimo"/>
                </a:rPr>
                <a:t>The idea behind the project is to develop a simple banking accounting system with the use of a linked-list data structure. There is a set of simple features that are Registering an account, withdrawing money, depositing money, getting out statements, fixed deposits, closing an account.</a:t>
              </a:r>
            </a:p>
            <a:p>
              <a:pPr>
                <a:lnSpc>
                  <a:spcPts val="4619"/>
                </a:lnSpc>
              </a:pPr>
              <a:endParaRPr lang="en-US" sz="3499">
                <a:solidFill>
                  <a:srgbClr val="090909"/>
                </a:solidFill>
                <a:latin typeface="Arimo"/>
              </a:endParaRPr>
            </a:p>
            <a:p>
              <a:pPr>
                <a:lnSpc>
                  <a:spcPts val="4200"/>
                </a:lnSpc>
              </a:pPr>
              <a:endParaRPr lang="en-US" sz="3499">
                <a:solidFill>
                  <a:srgbClr val="090909"/>
                </a:solidFill>
                <a:latin typeface="Arimo"/>
              </a:endParaRPr>
            </a:p>
            <a:p>
              <a:pPr marL="0" lvl="1" indent="0" algn="l">
                <a:lnSpc>
                  <a:spcPts val="4200"/>
                </a:lnSpc>
                <a:spcBef>
                  <a:spcPct val="0"/>
                </a:spcBef>
              </a:pPr>
              <a:endParaRPr lang="en-US" sz="3499">
                <a:solidFill>
                  <a:srgbClr val="090909"/>
                </a:solidFill>
                <a:latin typeface="Arimo"/>
              </a:endParaRPr>
            </a:p>
          </p:txBody>
        </p:sp>
      </p:grpSp>
      <p:pic>
        <p:nvPicPr>
          <p:cNvPr id="5" name="Picture 5"/>
          <p:cNvPicPr>
            <a:picLocks noChangeAspect="1"/>
          </p:cNvPicPr>
          <p:nvPr/>
        </p:nvPicPr>
        <p:blipFill>
          <a:blip r:embed="rId2"/>
          <a:srcRect l="32222" r="32222"/>
          <a:stretch>
            <a:fillRect/>
          </a:stretch>
        </p:blipFill>
        <p:spPr>
          <a:xfrm>
            <a:off x="0" y="0"/>
            <a:ext cx="5486400" cy="10287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2572593"/>
            <a:ext cx="10518321" cy="5521811"/>
            <a:chOff x="0" y="0"/>
            <a:chExt cx="14024429" cy="7362415"/>
          </a:xfrm>
        </p:grpSpPr>
        <p:sp>
          <p:nvSpPr>
            <p:cNvPr id="3" name="TextBox 3"/>
            <p:cNvSpPr txBox="1"/>
            <p:nvPr/>
          </p:nvSpPr>
          <p:spPr>
            <a:xfrm>
              <a:off x="0" y="0"/>
              <a:ext cx="14024429" cy="1394691"/>
            </a:xfrm>
            <a:prstGeom prst="rect">
              <a:avLst/>
            </a:prstGeom>
          </p:spPr>
          <p:txBody>
            <a:bodyPr lIns="0" tIns="0" rIns="0" bIns="0" rtlCol="0" anchor="t">
              <a:spAutoFit/>
            </a:bodyPr>
            <a:lstStyle/>
            <a:p>
              <a:pPr marL="0" lvl="0" indent="0">
                <a:lnSpc>
                  <a:spcPts val="8280"/>
                </a:lnSpc>
                <a:spcBef>
                  <a:spcPct val="0"/>
                </a:spcBef>
              </a:pPr>
              <a:r>
                <a:rPr lang="en-US" sz="6900">
                  <a:solidFill>
                    <a:srgbClr val="090909"/>
                  </a:solidFill>
                  <a:latin typeface="Anton Bold"/>
                </a:rPr>
                <a:t>WHY </a:t>
              </a:r>
              <a:r>
                <a:rPr lang="en-US" sz="6900">
                  <a:solidFill>
                    <a:srgbClr val="FFA201"/>
                  </a:solidFill>
                  <a:latin typeface="Anton Bold"/>
                </a:rPr>
                <a:t>LINKED LIST??</a:t>
              </a:r>
            </a:p>
          </p:txBody>
        </p:sp>
        <p:sp>
          <p:nvSpPr>
            <p:cNvPr id="4" name="TextBox 4"/>
            <p:cNvSpPr txBox="1"/>
            <p:nvPr/>
          </p:nvSpPr>
          <p:spPr>
            <a:xfrm>
              <a:off x="0" y="2072172"/>
              <a:ext cx="14024429" cy="5290243"/>
            </a:xfrm>
            <a:prstGeom prst="rect">
              <a:avLst/>
            </a:prstGeom>
          </p:spPr>
          <p:txBody>
            <a:bodyPr lIns="0" tIns="0" rIns="0" bIns="0" rtlCol="0" anchor="t">
              <a:spAutoFit/>
            </a:bodyPr>
            <a:lstStyle/>
            <a:p>
              <a:pPr>
                <a:lnSpc>
                  <a:spcPts val="4619"/>
                </a:lnSpc>
              </a:pPr>
              <a:r>
                <a:rPr lang="en-US" sz="3299">
                  <a:solidFill>
                    <a:srgbClr val="090909"/>
                  </a:solidFill>
                  <a:latin typeface="Arimo"/>
                </a:rPr>
                <a:t>Linked lists offer some important advantages over other linear data structures. Unlike arrays, they are a dynamic data structure, resizable at run-time. Also, the insertion and deletion operations are efficient and easily implemented.</a:t>
              </a:r>
            </a:p>
            <a:p>
              <a:pPr>
                <a:lnSpc>
                  <a:spcPts val="4200"/>
                </a:lnSpc>
              </a:pPr>
              <a:endParaRPr lang="en-US" sz="3299">
                <a:solidFill>
                  <a:srgbClr val="090909"/>
                </a:solidFill>
                <a:latin typeface="Arimo"/>
              </a:endParaRPr>
            </a:p>
            <a:p>
              <a:pPr marL="0" lvl="1" indent="0" algn="l">
                <a:lnSpc>
                  <a:spcPts val="4200"/>
                </a:lnSpc>
                <a:spcBef>
                  <a:spcPct val="0"/>
                </a:spcBef>
              </a:pPr>
              <a:endParaRPr lang="en-US" sz="3299">
                <a:solidFill>
                  <a:srgbClr val="090909"/>
                </a:solidFill>
                <a:latin typeface="Arimo"/>
              </a:endParaRPr>
            </a:p>
          </p:txBody>
        </p:sp>
      </p:grpSp>
      <p:pic>
        <p:nvPicPr>
          <p:cNvPr id="5" name="Picture 5"/>
          <p:cNvPicPr>
            <a:picLocks noChangeAspect="1"/>
          </p:cNvPicPr>
          <p:nvPr/>
        </p:nvPicPr>
        <p:blipFill>
          <a:blip r:embed="rId2"/>
          <a:srcRect l="33866" r="33866"/>
          <a:stretch>
            <a:fillRect/>
          </a:stretch>
        </p:blipFill>
        <p:spPr>
          <a:xfrm>
            <a:off x="12801600" y="0"/>
            <a:ext cx="5486400" cy="102870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740979" y="1218813"/>
            <a:ext cx="10518321" cy="7849374"/>
            <a:chOff x="0" y="0"/>
            <a:chExt cx="14024429" cy="10465832"/>
          </a:xfrm>
        </p:grpSpPr>
        <p:sp>
          <p:nvSpPr>
            <p:cNvPr id="3" name="TextBox 3"/>
            <p:cNvSpPr txBox="1"/>
            <p:nvPr/>
          </p:nvSpPr>
          <p:spPr>
            <a:xfrm>
              <a:off x="0" y="0"/>
              <a:ext cx="14024429" cy="1394691"/>
            </a:xfrm>
            <a:prstGeom prst="rect">
              <a:avLst/>
            </a:prstGeom>
          </p:spPr>
          <p:txBody>
            <a:bodyPr lIns="0" tIns="0" rIns="0" bIns="0" rtlCol="0" anchor="t">
              <a:spAutoFit/>
            </a:bodyPr>
            <a:lstStyle/>
            <a:p>
              <a:pPr marL="0" lvl="0" indent="0">
                <a:lnSpc>
                  <a:spcPts val="8280"/>
                </a:lnSpc>
                <a:spcBef>
                  <a:spcPct val="0"/>
                </a:spcBef>
              </a:pPr>
              <a:r>
                <a:rPr lang="en-US" sz="6900">
                  <a:solidFill>
                    <a:srgbClr val="090909"/>
                  </a:solidFill>
                  <a:latin typeface="Anton Bold"/>
                </a:rPr>
                <a:t>PROFILE OF THE </a:t>
              </a:r>
              <a:r>
                <a:rPr lang="en-US" sz="6900">
                  <a:solidFill>
                    <a:srgbClr val="FFA201"/>
                  </a:solidFill>
                  <a:latin typeface="Anton Bold"/>
                </a:rPr>
                <a:t>PROBLEM </a:t>
              </a:r>
            </a:p>
          </p:txBody>
        </p:sp>
        <p:sp>
          <p:nvSpPr>
            <p:cNvPr id="4" name="TextBox 4"/>
            <p:cNvSpPr txBox="1"/>
            <p:nvPr/>
          </p:nvSpPr>
          <p:spPr>
            <a:xfrm>
              <a:off x="0" y="2072172"/>
              <a:ext cx="14024429" cy="8393661"/>
            </a:xfrm>
            <a:prstGeom prst="rect">
              <a:avLst/>
            </a:prstGeom>
          </p:spPr>
          <p:txBody>
            <a:bodyPr lIns="0" tIns="0" rIns="0" bIns="0" rtlCol="0" anchor="t">
              <a:spAutoFit/>
            </a:bodyPr>
            <a:lstStyle/>
            <a:p>
              <a:pPr>
                <a:lnSpc>
                  <a:spcPts val="4619"/>
                </a:lnSpc>
              </a:pPr>
              <a:r>
                <a:rPr lang="en-US" sz="3299">
                  <a:solidFill>
                    <a:srgbClr val="090909"/>
                  </a:solidFill>
                  <a:latin typeface="Arimo"/>
                </a:rPr>
                <a:t>A banking system is a group or network of institutions that provide financial services for us. These institutions are responsible for operating a payment system, providing loans, taking deposits, and helping with investments. In today’s world, the banking system is a great part of smooth function of a state, of a country and the whole world. A small failure in the banking system may lead to a big failure as all. </a:t>
              </a:r>
            </a:p>
            <a:p>
              <a:pPr>
                <a:lnSpc>
                  <a:spcPts val="4619"/>
                </a:lnSpc>
              </a:pPr>
              <a:endParaRPr lang="en-US" sz="3299">
                <a:solidFill>
                  <a:srgbClr val="090909"/>
                </a:solidFill>
                <a:latin typeface="Arimo"/>
              </a:endParaRPr>
            </a:p>
            <a:p>
              <a:pPr>
                <a:lnSpc>
                  <a:spcPts val="4200"/>
                </a:lnSpc>
              </a:pPr>
              <a:endParaRPr lang="en-US" sz="3299">
                <a:solidFill>
                  <a:srgbClr val="090909"/>
                </a:solidFill>
                <a:latin typeface="Arimo"/>
              </a:endParaRPr>
            </a:p>
            <a:p>
              <a:pPr marL="0" lvl="1" indent="0" algn="l">
                <a:lnSpc>
                  <a:spcPts val="4200"/>
                </a:lnSpc>
                <a:spcBef>
                  <a:spcPct val="0"/>
                </a:spcBef>
              </a:pPr>
              <a:endParaRPr lang="en-US" sz="3299">
                <a:solidFill>
                  <a:srgbClr val="090909"/>
                </a:solidFill>
                <a:latin typeface="Arimo"/>
              </a:endParaRPr>
            </a:p>
          </p:txBody>
        </p:sp>
      </p:grpSp>
      <p:pic>
        <p:nvPicPr>
          <p:cNvPr id="5" name="Picture 5"/>
          <p:cNvPicPr>
            <a:picLocks noChangeAspect="1"/>
          </p:cNvPicPr>
          <p:nvPr/>
        </p:nvPicPr>
        <p:blipFill>
          <a:blip r:embed="rId2"/>
          <a:srcRect l="34000" r="34000"/>
          <a:stretch>
            <a:fillRect/>
          </a:stretch>
        </p:blipFill>
        <p:spPr>
          <a:xfrm>
            <a:off x="0" y="0"/>
            <a:ext cx="5486400" cy="10287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616</Words>
  <Application>Microsoft Office PowerPoint</Application>
  <PresentationFormat>Custom</PresentationFormat>
  <Paragraphs>53</Paragraphs>
  <Slides>17</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Roboto Bold</vt:lpstr>
      <vt:lpstr>Arimo</vt:lpstr>
      <vt:lpstr>Roboto</vt:lpstr>
      <vt:lpstr>Anton</vt:lpstr>
      <vt:lpstr>Arial</vt:lpstr>
      <vt:lpstr>Arimo Bold</vt:lpstr>
      <vt:lpstr>Anton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Yellow Dark Simple Digital  Technology in Education Technology Presentation</dc:title>
  <cp:lastModifiedBy>SHRIYANSH AGARWAL</cp:lastModifiedBy>
  <cp:revision>2</cp:revision>
  <dcterms:created xsi:type="dcterms:W3CDTF">2006-08-16T00:00:00Z</dcterms:created>
  <dcterms:modified xsi:type="dcterms:W3CDTF">2021-11-19T14:21:44Z</dcterms:modified>
  <dc:identifier>DAEtF7XqGTM</dc:identifier>
</cp:coreProperties>
</file>

<file path=docProps/thumbnail.jpeg>
</file>